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84D6E-F113-492B-9193-D4CF40E43C61}" type="datetimeFigureOut">
              <a:rPr lang="sr-Latn-RS" smtClean="0"/>
              <a:t>14.3.2023.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C340A-E211-4A72-B1BD-FA101D4D263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08557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C5E1-D5F0-43C4-BE95-6BAE6F558E43}" type="datetimeFigureOut">
              <a:rPr lang="sr-Latn-RS" smtClean="0"/>
              <a:t>14.3.2023.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35CF-D70E-41E9-88E8-F1760C669D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88854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C5E1-D5F0-43C4-BE95-6BAE6F558E43}" type="datetimeFigureOut">
              <a:rPr lang="sr-Latn-RS" smtClean="0"/>
              <a:t>14.3.2023.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35CF-D70E-41E9-88E8-F1760C669D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23685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C5E1-D5F0-43C4-BE95-6BAE6F558E43}" type="datetimeFigureOut">
              <a:rPr lang="sr-Latn-RS" smtClean="0"/>
              <a:t>14.3.2023.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35CF-D70E-41E9-88E8-F1760C669D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95123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C5E1-D5F0-43C4-BE95-6BAE6F558E43}" type="datetimeFigureOut">
              <a:rPr lang="sr-Latn-RS" smtClean="0"/>
              <a:t>14.3.2023.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35CF-D70E-41E9-88E8-F1760C669D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11419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C5E1-D5F0-43C4-BE95-6BAE6F558E43}" type="datetimeFigureOut">
              <a:rPr lang="sr-Latn-RS" smtClean="0"/>
              <a:t>14.3.2023.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35CF-D70E-41E9-88E8-F1760C669D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83462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C5E1-D5F0-43C4-BE95-6BAE6F558E43}" type="datetimeFigureOut">
              <a:rPr lang="sr-Latn-RS" smtClean="0"/>
              <a:t>14.3.2023.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35CF-D70E-41E9-88E8-F1760C669D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91001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C5E1-D5F0-43C4-BE95-6BAE6F558E43}" type="datetimeFigureOut">
              <a:rPr lang="sr-Latn-RS" smtClean="0"/>
              <a:t>14.3.2023.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35CF-D70E-41E9-88E8-F1760C669D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40298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C5E1-D5F0-43C4-BE95-6BAE6F558E43}" type="datetimeFigureOut">
              <a:rPr lang="sr-Latn-RS" smtClean="0"/>
              <a:t>14.3.2023.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35CF-D70E-41E9-88E8-F1760C669D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88986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C5E1-D5F0-43C4-BE95-6BAE6F558E43}" type="datetimeFigureOut">
              <a:rPr lang="sr-Latn-RS" smtClean="0"/>
              <a:t>14.3.2023.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35CF-D70E-41E9-88E8-F1760C669D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69215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C5E1-D5F0-43C4-BE95-6BAE6F558E43}" type="datetimeFigureOut">
              <a:rPr lang="sr-Latn-RS" smtClean="0"/>
              <a:t>14.3.2023.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35CF-D70E-41E9-88E8-F1760C669D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20773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C5E1-D5F0-43C4-BE95-6BAE6F558E43}" type="datetimeFigureOut">
              <a:rPr lang="sr-Latn-RS" smtClean="0"/>
              <a:t>14.3.2023.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35CF-D70E-41E9-88E8-F1760C669D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8825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C5E1-D5F0-43C4-BE95-6BAE6F558E43}" type="datetimeFigureOut">
              <a:rPr lang="sr-Latn-RS" smtClean="0"/>
              <a:t>14.3.2023.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C35CF-D70E-41E9-88E8-F1760C669D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9057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07474"/>
            <a:ext cx="6858000" cy="2706130"/>
          </a:xfrm>
        </p:spPr>
        <p:txBody>
          <a:bodyPr>
            <a:normAutofit fontScale="90000"/>
          </a:bodyPr>
          <a:lstStyle/>
          <a:p>
            <a:r>
              <a:rPr lang="sr-Latn-CS" sz="4900" b="1" cap="small" dirty="0">
                <a:latin typeface="+mn-lt"/>
              </a:rPr>
              <a:t>Plavine Vršačkih planina </a:t>
            </a:r>
            <a:r>
              <a:rPr lang="sr-Latn-CS" sz="4900" b="1" cap="small" dirty="0" smtClean="0">
                <a:latin typeface="+mn-lt"/>
              </a:rPr>
              <a:t/>
            </a:r>
            <a:br>
              <a:rPr lang="sr-Latn-CS" sz="4900" b="1" cap="small" dirty="0" smtClean="0">
                <a:latin typeface="+mn-lt"/>
              </a:rPr>
            </a:br>
            <a:r>
              <a:rPr lang="sr-Latn-CS" sz="3600" b="1" cap="small" dirty="0" smtClean="0">
                <a:latin typeface="+mn-lt"/>
              </a:rPr>
              <a:t>erozija </a:t>
            </a:r>
            <a:r>
              <a:rPr lang="sr-Latn-CS" sz="3600" b="1" cap="small" dirty="0">
                <a:latin typeface="+mn-lt"/>
              </a:rPr>
              <a:t>i akumulacija kontinentalne faze sedimentacije pliocena i kvartara</a:t>
            </a:r>
            <a:r>
              <a:rPr lang="sr-Latn-RS" sz="3600" b="1" dirty="0">
                <a:latin typeface="+mn-lt"/>
              </a:rPr>
              <a:t/>
            </a:r>
            <a:br>
              <a:rPr lang="sr-Latn-RS" sz="3600" b="1" dirty="0">
                <a:latin typeface="+mn-lt"/>
              </a:rPr>
            </a:br>
            <a:endParaRPr lang="sr-Latn-RS" sz="40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7649" y="5245585"/>
            <a:ext cx="6858000" cy="1241822"/>
          </a:xfrm>
        </p:spPr>
        <p:txBody>
          <a:bodyPr>
            <a:normAutofit/>
          </a:bodyPr>
          <a:lstStyle/>
          <a:p>
            <a:r>
              <a:rPr lang="sr-Latn-CS" sz="2000" dirty="0"/>
              <a:t>Petar </a:t>
            </a:r>
            <a:r>
              <a:rPr lang="sr-Latn-CS" sz="2000" dirty="0" err="1" smtClean="0"/>
              <a:t>Stejić</a:t>
            </a:r>
            <a:r>
              <a:rPr lang="sr-Latn-CS" sz="2000" dirty="0" smtClean="0"/>
              <a:t> </a:t>
            </a:r>
          </a:p>
          <a:p>
            <a:r>
              <a:rPr lang="sr-Latn-CS" sz="2000" dirty="0" err="1" smtClean="0"/>
              <a:t>Tivadar</a:t>
            </a:r>
            <a:r>
              <a:rPr lang="sr-Latn-CS" sz="2000" dirty="0" smtClean="0"/>
              <a:t> </a:t>
            </a:r>
            <a:r>
              <a:rPr lang="sr-Latn-CS" sz="2000" dirty="0" err="1" smtClean="0"/>
              <a:t>Gaudenji</a:t>
            </a:r>
            <a:r>
              <a:rPr lang="sr-Latn-CS" sz="2000" dirty="0" smtClean="0"/>
              <a:t> </a:t>
            </a:r>
          </a:p>
          <a:p>
            <a:r>
              <a:rPr lang="sr-Latn-CS" sz="2000" dirty="0" smtClean="0"/>
              <a:t>Danica </a:t>
            </a:r>
            <a:r>
              <a:rPr lang="sr-Latn-CS" sz="2000" dirty="0"/>
              <a:t>Popović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17294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01" y="1085758"/>
            <a:ext cx="3197369" cy="45998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339" y="1095579"/>
            <a:ext cx="2818657" cy="16151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836" y="2766046"/>
            <a:ext cx="4759359" cy="29196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4624" y="1095578"/>
            <a:ext cx="2454572" cy="161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26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8" y="948810"/>
            <a:ext cx="2119067" cy="29214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674" y="948810"/>
            <a:ext cx="2406338" cy="29214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707" y="2975037"/>
            <a:ext cx="2705854" cy="3025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712" y="948811"/>
            <a:ext cx="2214990" cy="29214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202" y="2975037"/>
            <a:ext cx="2331536" cy="302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4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702161"/>
              </p:ext>
            </p:extLst>
          </p:nvPr>
        </p:nvGraphicFramePr>
        <p:xfrm>
          <a:off x="2859577" y="146648"/>
          <a:ext cx="5594309" cy="64120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87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6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6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Latn-RS" sz="900" cap="small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Naziv Formacije</a:t>
                      </a:r>
                      <a:endParaRPr lang="sr-Latn-RS" sz="9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1787" marR="31787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Latn-RS" sz="9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Plavina Dumbrave</a:t>
                      </a:r>
                      <a:endParaRPr lang="sr-Latn-RS" sz="9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1787" marR="31787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6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Latn-RS" sz="900" cap="small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Ranija pominjanja</a:t>
                      </a:r>
                      <a:endParaRPr lang="sr-Latn-RS" sz="9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1787" marR="31787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Latn-RS" sz="9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nema</a:t>
                      </a:r>
                      <a:endParaRPr lang="sr-Latn-RS" sz="9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1787" marR="31787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3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Latn-RS" sz="900" cap="small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Poreklo naziva</a:t>
                      </a:r>
                      <a:endParaRPr lang="sr-Latn-RS" sz="9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1787" marR="31787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Latn-RS" sz="9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Nazvana po blagoj kosi Dumbrava na južnoj strani Vršačkih planina, gde se nalazi profil litostratotipa.</a:t>
                      </a:r>
                      <a:endParaRPr lang="sr-Latn-RS" sz="9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1787" marR="31787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3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Latn-RS" sz="900" cap="small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Mesto nalaska litostratotipa</a:t>
                      </a:r>
                      <a:endParaRPr lang="sr-Latn-RS" sz="9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1787" marR="31787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Latn-RS" sz="9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 10 km istično od Vršca i oko 1 km zapadno od sela Mesić.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Latn-RS" sz="9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Gaus-Krigerove koordinate: X=7530340, Y=4995800, Z=180 m</a:t>
                      </a:r>
                      <a:endParaRPr lang="sr-Latn-RS" sz="9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1787" marR="31787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66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Latn-RS" sz="900" cap="small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Geološki sastav</a:t>
                      </a:r>
                      <a:endParaRPr lang="sr-Latn-RS" sz="9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1787" marR="31787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Latn-RS" sz="9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Klastiti Dumbrave predstavljeni su šljunkovima i krupnozrnim peskovima u glinovitom vezivu, sa sočivima glinovitih peskova debljine do 1 m. U gornjem delu profila sedimenti su horizontalno stratifikovani. Boja je siva, dok se crvena javlja kao indikator oksidacionih sinsedimentacionih procesa i subaerskih uslova. Prisutna je normalna gradacija, kosa slojevitost, bočna smena facija korita i facija povodnja i zasecanja starijih deponata mlađim. Opšti izgled naslaga upućuje na model humidne plavine. Sastav psefita je uglavnom od zrna kvarca i feldspata. Gline su hidroliskunskog i montmorijonitskog tipa.</a:t>
                      </a:r>
                      <a:endParaRPr lang="sr-Latn-RS" sz="9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1787" marR="31787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33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Latn-RS" sz="900" cap="small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Profil litostratotipa</a:t>
                      </a:r>
                      <a:endParaRPr lang="sr-Latn-RS" sz="9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1787" marR="31787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Latn-RS" sz="9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Visina profila oko 25 m. Od donje kote profila 16 m naviše mogu se osmatrati šljunkovi i peskovi sa sočivima glina, koji pripadaju formaciji klastita Dumbrave. Iznad njih su braon do smeđi peskoviti alevriti, sa karbonatnim konkrecijama i manganskim oolitima koji predstavljaju deluvijalni zastor, debljine i do 11 m. </a:t>
                      </a:r>
                      <a:endParaRPr lang="sr-Latn-RS" sz="9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1787" marR="31787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60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Latn-RS" sz="900" cap="small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Granice formacije</a:t>
                      </a:r>
                      <a:endParaRPr lang="sr-Latn-RS" sz="9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1787" marR="31787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Latn-RS" sz="9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Donja granica formacije klastita Dumbrave utvrđena je bušenjem i nalazi se na oko 30 m od donje kote profila holostratotipa. Šljunkovi i peskovi leže diskordantno preko 5 m debele raspadine na gnajsevima, koja predstavlja odličan vodonosni horizont. Gornja granica je na kontaktu deluvijalnog zastora i krupnozrnih peskova klastita Dumbrave.  </a:t>
                      </a:r>
                      <a:endParaRPr lang="sr-Latn-RS" sz="9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1787" marR="31787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06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Latn-RS" sz="900" cap="small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Dopunske informacije</a:t>
                      </a:r>
                      <a:endParaRPr lang="sr-Latn-RS" sz="9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1787" marR="31787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Latn-RS" sz="9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 profilu holostratotipa šljunkovi i peskovi koriste se kao građevinska sirovina, što prouzrokuje stalnu izmenu položaja profila. Sedimentološki i petrološki ove naslage su dobro proučene (Stejić, 1998), ali paleontološki podaci nedostaju.</a:t>
                      </a:r>
                      <a:endParaRPr lang="sr-Latn-RS" sz="9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1787" marR="31787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686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Latn-RS" sz="900" cap="small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Rasprostranjenje</a:t>
                      </a:r>
                      <a:endParaRPr lang="sr-Latn-RS" sz="9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1787" marR="31787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Latn-RS" sz="9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Geološkim kartiranjem klastiti Dumbrave utvrđeni su u okolini sela Mesić (kosa Dumbrava), kao i zapadno od lokaliteta holostratotipa duž južnih padina Vršačkog brega. Na severnim padinama, u ataru sela Markovac, takođe je moguće neposredno osmatranje ove formacije na profilu visine oko 15 m. Na osnovu morfološke analize terena pretpostavlja se da i na severnim padinama Vršačkih planina formacija klastita Dumbrave ima veliko rasprostranjenje. </a:t>
                      </a:r>
                      <a:endParaRPr lang="sr-Latn-RS" sz="9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1787" marR="31787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106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Latn-RS" sz="900" cap="small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Geološka starost</a:t>
                      </a:r>
                      <a:endParaRPr lang="sr-Latn-RS" sz="9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1787" marR="31787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Latn-RS" sz="9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 osnovu morfostratigrafije, relativne i apsolutne visine klastita Dumbrave  u odnosu na nivo Dunava (150-190 m apsolutne visine i 85-125 m relativne visine) pretpostavlja se njihova donjo pleistocenska starost.</a:t>
                      </a:r>
                      <a:endParaRPr lang="sr-Latn-RS" sz="9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1787" marR="31787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46648"/>
            <a:ext cx="2687595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Latn-RS" b="1" dirty="0"/>
              <a:t>Predlog definicije formacije </a:t>
            </a:r>
          </a:p>
          <a:p>
            <a:r>
              <a:rPr lang="sr-Latn-RS" b="1" dirty="0" err="1"/>
              <a:t>Plavina</a:t>
            </a:r>
            <a:r>
              <a:rPr lang="sr-Latn-RS" b="1" dirty="0"/>
              <a:t> </a:t>
            </a:r>
            <a:r>
              <a:rPr lang="sr-Latn-RS" b="1" dirty="0" err="1"/>
              <a:t>Dumbrave</a:t>
            </a:r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112892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5400" b="1" dirty="0" smtClean="0"/>
              <a:t>Хвала на пажњи</a:t>
            </a:r>
            <a:endParaRPr lang="sr-Latn-RS" sz="5400" b="1" dirty="0"/>
          </a:p>
        </p:txBody>
      </p:sp>
    </p:spTree>
    <p:extLst>
      <p:ext uri="{BB962C8B-B14F-4D97-AF65-F5344CB8AC3E}">
        <p14:creationId xmlns:p14="http://schemas.microsoft.com/office/powerpoint/2010/main" val="1290899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526" y="773617"/>
            <a:ext cx="7886700" cy="5427678"/>
          </a:xfrm>
        </p:spPr>
        <p:txBody>
          <a:bodyPr>
            <a:normAutofit/>
          </a:bodyPr>
          <a:lstStyle/>
          <a:p>
            <a:pPr algn="just"/>
            <a:r>
              <a:rPr lang="sr-Latn-CS" sz="2000" dirty="0"/>
              <a:t>Duž oboda Vršačkih </a:t>
            </a:r>
            <a:r>
              <a:rPr lang="sr-Latn-CS" sz="2000" dirty="0" smtClean="0"/>
              <a:t>planina, nakon gornjeg </a:t>
            </a:r>
            <a:r>
              <a:rPr lang="sr-Latn-CS" sz="2000" dirty="0" err="1" smtClean="0"/>
              <a:t>ponta</a:t>
            </a:r>
            <a:r>
              <a:rPr lang="sr-Latn-CS" sz="2000" dirty="0" smtClean="0"/>
              <a:t>, </a:t>
            </a:r>
            <a:r>
              <a:rPr lang="sr-Latn-CS" sz="2000" dirty="0"/>
              <a:t>deponovane su naslage „</a:t>
            </a:r>
            <a:r>
              <a:rPr lang="sr-Latn-CS" sz="2000" dirty="0" err="1"/>
              <a:t>humidnih</a:t>
            </a:r>
            <a:r>
              <a:rPr lang="sr-Latn-CS" sz="2000" dirty="0"/>
              <a:t> </a:t>
            </a:r>
            <a:r>
              <a:rPr lang="sr-Latn-CS" sz="2000" dirty="0" err="1"/>
              <a:t>plavinskih</a:t>
            </a:r>
            <a:r>
              <a:rPr lang="sr-Latn-CS" sz="2000" dirty="0"/>
              <a:t> lepeza”. </a:t>
            </a:r>
            <a:endParaRPr lang="sr-Latn-CS" sz="2000" dirty="0" smtClean="0"/>
          </a:p>
          <a:p>
            <a:pPr algn="just"/>
            <a:endParaRPr lang="sr-Latn-CS" sz="2000" dirty="0" smtClean="0"/>
          </a:p>
          <a:p>
            <a:pPr algn="just"/>
            <a:r>
              <a:rPr lang="sr-Latn-CS" sz="2000" dirty="0" smtClean="0"/>
              <a:t>Na </a:t>
            </a:r>
            <a:r>
              <a:rPr lang="sr-Latn-CS" sz="2000" dirty="0"/>
              <a:t>prelasku iz jezerske faze u kopneni režim sedimentacije, pri stalnoj i snažnoj eroziji vršačkog pobrđja i radom jakih bujičnih tokova (plavina), deponovane su relativno debele naslage (do 40 metara) peskova i šljunkova</a:t>
            </a:r>
            <a:r>
              <a:rPr lang="sr-Latn-CS" sz="2000" dirty="0" smtClean="0"/>
              <a:t>.</a:t>
            </a:r>
          </a:p>
          <a:p>
            <a:endParaRPr lang="sr-Latn-CS" sz="2000" dirty="0" smtClean="0"/>
          </a:p>
          <a:p>
            <a:r>
              <a:rPr lang="sr-Latn-CS" sz="2000" dirty="0" smtClean="0"/>
              <a:t>Postsedimentacionim </a:t>
            </a:r>
            <a:r>
              <a:rPr lang="sr-Latn-CS" sz="2000" dirty="0"/>
              <a:t>erozionim procesima primarni akumulacioni oblici transformisani su u sistem podsečenih plavina ili terasa. </a:t>
            </a:r>
            <a:endParaRPr lang="sr-Latn-CS" sz="2000" dirty="0" smtClean="0"/>
          </a:p>
          <a:p>
            <a:endParaRPr lang="sr-Latn-CS" sz="2000" dirty="0" smtClean="0"/>
          </a:p>
          <a:p>
            <a:r>
              <a:rPr lang="sr-Latn-CS" sz="2000" dirty="0" smtClean="0"/>
              <a:t>Terenskim </a:t>
            </a:r>
            <a:r>
              <a:rPr lang="sr-Latn-CS" sz="2000" dirty="0"/>
              <a:t>istraživanjima i analizom aerofotosnimaka utvrđene su četiri faze depozicije terasiranih plavina koje leže na: 225-250 m, 150-190 m, 100-130 m i 85-100 m apsolutne visine, odnosno: 155-180 m, 85-125 m, 35-65 m i 20-35 m relativne visine iznad nivoa Dunava kod Rama.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332617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53" y="894969"/>
            <a:ext cx="5093208" cy="50680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861" y="1407605"/>
            <a:ext cx="2942082" cy="335699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4476234" y="3276085"/>
            <a:ext cx="2817342" cy="4170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11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63080"/>
            <a:ext cx="7886700" cy="190911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sr-Latn-CS" dirty="0"/>
              <a:t>Svaka od </a:t>
            </a:r>
            <a:r>
              <a:rPr lang="sr-Latn-CS" dirty="0" err="1" smtClean="0"/>
              <a:t>plavina</a:t>
            </a:r>
            <a:r>
              <a:rPr lang="sr-Latn-CS" dirty="0" smtClean="0"/>
              <a:t> </a:t>
            </a:r>
            <a:r>
              <a:rPr lang="sr-Latn-CS" dirty="0"/>
              <a:t>odgovara određenoj fazi akumulacije u periodu nakon gornjeg </a:t>
            </a:r>
            <a:r>
              <a:rPr lang="sr-Latn-CS" dirty="0" err="1" smtClean="0"/>
              <a:t>miocena</a:t>
            </a:r>
            <a:r>
              <a:rPr lang="sr-Latn-CS" dirty="0"/>
              <a:t>. Među njima, dva starija nivoa pripadaju </a:t>
            </a:r>
            <a:r>
              <a:rPr lang="sr-Latn-CS" dirty="0" err="1"/>
              <a:t>humidnim</a:t>
            </a:r>
            <a:r>
              <a:rPr lang="sr-Latn-CS" dirty="0"/>
              <a:t> </a:t>
            </a:r>
            <a:r>
              <a:rPr lang="sr-Latn-CS" dirty="0" err="1"/>
              <a:t>plavinama</a:t>
            </a:r>
            <a:r>
              <a:rPr lang="sr-Latn-CS" dirty="0"/>
              <a:t> Mesića i </a:t>
            </a:r>
            <a:r>
              <a:rPr lang="sr-Latn-CS" dirty="0" err="1"/>
              <a:t>Dumbrave</a:t>
            </a:r>
            <a:r>
              <a:rPr lang="sr-Latn-CS" dirty="0"/>
              <a:t>, dok dva mlađa nivoa odgovaraju suvim </a:t>
            </a:r>
            <a:r>
              <a:rPr lang="sr-Latn-CS" dirty="0" err="1"/>
              <a:t>plavinama</a:t>
            </a:r>
            <a:r>
              <a:rPr lang="sr-Latn-CS" dirty="0"/>
              <a:t> i na geološkoj karti su izdvojena u jedinstvenu kartiranu jedinicu (</a:t>
            </a:r>
            <a:r>
              <a:rPr lang="sr-Latn-CS" dirty="0" err="1"/>
              <a:t>Stejić</a:t>
            </a:r>
            <a:r>
              <a:rPr lang="sr-Latn-CS" dirty="0"/>
              <a:t>, 2007). </a:t>
            </a:r>
            <a:endParaRPr lang="sr-Latn-CS" dirty="0" smtClean="0"/>
          </a:p>
          <a:p>
            <a:r>
              <a:rPr lang="sr-Latn-CS" dirty="0" smtClean="0"/>
              <a:t>Opisana su dva starija nivoa: Plavina Mesića i P</a:t>
            </a:r>
            <a:r>
              <a:rPr lang="sr-Latn-RS" dirty="0" smtClean="0"/>
              <a:t>l</a:t>
            </a:r>
            <a:r>
              <a:rPr lang="sr-Latn-CS" dirty="0" smtClean="0"/>
              <a:t>avina Dumbrave.</a:t>
            </a:r>
            <a:endParaRPr lang="sr-Latn-R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11" y="3074417"/>
            <a:ext cx="6723826" cy="18790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17411" y="4953509"/>
            <a:ext cx="68619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C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Shematski profil na pravcu </a:t>
            </a:r>
            <a:r>
              <a:rPr lang="sr-Latn-CS" sz="1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Pavliš</a:t>
            </a:r>
            <a:r>
              <a:rPr lang="sr-Latn-C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Vršac</a:t>
            </a:r>
            <a:endParaRPr lang="sr-Latn-RS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sr-Latn-CS" sz="1200" cap="smal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1200" cap="smal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sr-Latn-CS" sz="1200" cap="small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sr-Latn-CS" sz="1200" cap="small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sr-Latn-CS" sz="12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r-Latn-CS" sz="1200" cap="smal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gornji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miocen</a:t>
            </a:r>
            <a:r>
              <a:rPr lang="sr-Latn-CS" sz="1200" cap="smal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sr-Latn-CS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aj</a:t>
            </a:r>
            <a:r>
              <a:rPr lang="sr-Latn-CS" sz="1200" baseline="-25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d+g</a:t>
            </a:r>
            <a:r>
              <a:rPr lang="sr-Latn-CS" sz="12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r-Latn-C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policiklično</a:t>
            </a:r>
            <a:r>
              <a:rPr lang="sr-Latn-C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rečni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sedimenti</a:t>
            </a:r>
            <a:r>
              <a:rPr lang="sr-Latn-C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donji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pleistocen</a:t>
            </a:r>
            <a:r>
              <a:rPr lang="sr-Latn-C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sr-Latn-CS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</a:t>
            </a:r>
            <a:r>
              <a:rPr lang="sr-Latn-CS" sz="1200" baseline="-25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sr-Latn-CS" sz="12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r-Latn-C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rečno</a:t>
            </a:r>
            <a:r>
              <a:rPr lang="sr-Latn-C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barski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sedimenti</a:t>
            </a:r>
            <a:r>
              <a:rPr lang="sr-Latn-C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srednji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pleistocen</a:t>
            </a:r>
            <a:r>
              <a:rPr lang="sr-Latn-C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pr</a:t>
            </a:r>
            <a:r>
              <a:rPr lang="sr-Latn-CS" sz="12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3+4 </a:t>
            </a:r>
            <a:r>
              <a:rPr lang="sr-Latn-C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plavine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Mesića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Dumbrave</a:t>
            </a:r>
            <a:r>
              <a:rPr lang="sr-Latn-C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pliocen</a:t>
            </a:r>
            <a:r>
              <a:rPr lang="sr-Latn-C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pleistocen</a:t>
            </a:r>
            <a:r>
              <a:rPr lang="sr-Latn-C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 </a:t>
            </a:r>
            <a:r>
              <a:rPr lang="sr-Latn-C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</a:t>
            </a:r>
            <a:r>
              <a:rPr lang="sr-Latn-C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gornji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pleistocen</a:t>
            </a:r>
            <a:r>
              <a:rPr lang="sr-Latn-C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sr-Latn-CS" sz="12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sr-Latn-C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varoška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terasa</a:t>
            </a:r>
            <a:r>
              <a:rPr lang="sr-Latn-C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gornji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pleistocen</a:t>
            </a:r>
            <a:r>
              <a:rPr lang="sr-Latn-C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sr-Latn-C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aluvijalni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sedimenti</a:t>
            </a:r>
            <a:r>
              <a:rPr lang="sr-Latn-C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holocen</a:t>
            </a:r>
            <a:r>
              <a:rPr lang="sr-Latn-C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sr-Latn-R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13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487" y="1277380"/>
            <a:ext cx="5312386" cy="472337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504936" y="2747835"/>
            <a:ext cx="1510614" cy="24281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sz="1350"/>
          </a:p>
        </p:txBody>
      </p:sp>
      <p:sp>
        <p:nvSpPr>
          <p:cNvPr id="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21840" y="452567"/>
            <a:ext cx="6405563" cy="457200"/>
          </a:xfrm>
        </p:spPr>
        <p:txBody>
          <a:bodyPr>
            <a:noAutofit/>
          </a:bodyPr>
          <a:lstStyle/>
          <a:p>
            <a:pPr algn="ctr"/>
            <a:r>
              <a:rPr lang="sr-Latn-CS" altLang="sr-Latn-R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Kvartarne tvorevine JI delova </a:t>
            </a:r>
            <a:r>
              <a:rPr lang="sr-Latn-CS" altLang="sr-Latn-R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/>
            </a:r>
            <a:br>
              <a:rPr lang="sr-Latn-CS" altLang="sr-Latn-R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</a:br>
            <a:r>
              <a:rPr lang="sr-Latn-CS" altLang="sr-Latn-R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Panonskog </a:t>
            </a:r>
            <a:r>
              <a:rPr lang="sr-Latn-CS" altLang="sr-Latn-R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basena</a:t>
            </a:r>
            <a:r>
              <a:rPr lang="en-US" altLang="sr-Latn-RS" sz="2800" b="1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772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30359"/>
            <a:ext cx="7886700" cy="5138921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sr-Latn-CS" b="1" dirty="0" err="1" smtClean="0"/>
              <a:t>Plavina</a:t>
            </a:r>
            <a:r>
              <a:rPr lang="sr-Latn-CS" b="1" dirty="0" smtClean="0"/>
              <a:t> </a:t>
            </a:r>
            <a:r>
              <a:rPr lang="sr-Latn-CS" b="1" dirty="0"/>
              <a:t>Mesića</a:t>
            </a:r>
            <a:r>
              <a:rPr lang="sr-Latn-CS" dirty="0"/>
              <a:t>, 225-250 m apsolutne visine, direktno </a:t>
            </a:r>
            <a:r>
              <a:rPr lang="sr-Latn-CS" dirty="0" smtClean="0"/>
              <a:t>je osmatrana </a:t>
            </a:r>
            <a:r>
              <a:rPr lang="sr-Latn-CS" dirty="0"/>
              <a:t>na nekoliko profila, kako na </a:t>
            </a:r>
            <a:r>
              <a:rPr lang="sr-Latn-CS" dirty="0" smtClean="0"/>
              <a:t>južnoj </a:t>
            </a:r>
            <a:r>
              <a:rPr lang="sr-Latn-CS" dirty="0"/>
              <a:t>(potok Mesić, ispod grebena Glavica), tako i na </a:t>
            </a:r>
            <a:r>
              <a:rPr lang="sr-Latn-CS" dirty="0" smtClean="0"/>
              <a:t>severnoj </a:t>
            </a:r>
            <a:r>
              <a:rPr lang="sr-Latn-CS" dirty="0"/>
              <a:t>strani Vršačkih planina (Malo Središte, atar </a:t>
            </a:r>
            <a:r>
              <a:rPr lang="sr-Latn-CS" dirty="0" err="1"/>
              <a:t>Gudurice</a:t>
            </a:r>
            <a:r>
              <a:rPr lang="sr-Latn-CS" dirty="0"/>
              <a:t>). </a:t>
            </a:r>
            <a:endParaRPr lang="sr-Latn-RS" dirty="0"/>
          </a:p>
          <a:p>
            <a:pPr algn="just"/>
            <a:endParaRPr lang="sr-Latn-CS" dirty="0" smtClean="0"/>
          </a:p>
          <a:p>
            <a:pPr algn="just"/>
            <a:r>
              <a:rPr lang="sr-Latn-CS" dirty="0" smtClean="0"/>
              <a:t>Plavina </a:t>
            </a:r>
            <a:r>
              <a:rPr lang="sr-Latn-CS" dirty="0"/>
              <a:t>leži preko metamorfnih stena, predstavljenih okcastim i trakastim gnajsevima. U njenoj </a:t>
            </a:r>
            <a:r>
              <a:rPr lang="sr-Latn-CS" dirty="0" err="1"/>
              <a:t>povlati</a:t>
            </a:r>
            <a:r>
              <a:rPr lang="sr-Latn-CS" dirty="0"/>
              <a:t> nalaze se </a:t>
            </a:r>
            <a:r>
              <a:rPr lang="sr-Latn-CS" dirty="0" err="1"/>
              <a:t>detritični</a:t>
            </a:r>
            <a:r>
              <a:rPr lang="sr-Latn-CS" dirty="0"/>
              <a:t> </a:t>
            </a:r>
            <a:r>
              <a:rPr lang="sr-Latn-CS" dirty="0" err="1"/>
              <a:t>alevriti</a:t>
            </a:r>
            <a:r>
              <a:rPr lang="sr-Latn-CS" dirty="0"/>
              <a:t> sa </a:t>
            </a:r>
            <a:r>
              <a:rPr lang="sr-Latn-CS" dirty="0" err="1"/>
              <a:t>karbonatnim</a:t>
            </a:r>
            <a:r>
              <a:rPr lang="sr-Latn-CS" dirty="0"/>
              <a:t> </a:t>
            </a:r>
            <a:r>
              <a:rPr lang="sr-Latn-CS" dirty="0" err="1"/>
              <a:t>konkrecijama</a:t>
            </a:r>
            <a:r>
              <a:rPr lang="sr-Latn-CS" dirty="0"/>
              <a:t> i </a:t>
            </a:r>
            <a:r>
              <a:rPr lang="sr-Latn-CS" dirty="0" err="1"/>
              <a:t>manganskim</a:t>
            </a:r>
            <a:r>
              <a:rPr lang="sr-Latn-CS" dirty="0"/>
              <a:t> </a:t>
            </a:r>
            <a:r>
              <a:rPr lang="sr-Latn-CS" dirty="0" err="1"/>
              <a:t>oolitima</a:t>
            </a:r>
            <a:r>
              <a:rPr lang="sr-Latn-CS" dirty="0"/>
              <a:t>, koji pripadaju deluvijalnom zastoru stvaranom nakon završetka depozicije </a:t>
            </a:r>
            <a:r>
              <a:rPr lang="sr-Latn-CS" dirty="0" err="1"/>
              <a:t>plavine</a:t>
            </a:r>
            <a:r>
              <a:rPr lang="sr-Latn-CS" dirty="0"/>
              <a:t>. </a:t>
            </a:r>
            <a:endParaRPr lang="sr-Latn-RS" dirty="0"/>
          </a:p>
          <a:p>
            <a:pPr algn="just"/>
            <a:endParaRPr lang="sr-Latn-CS" dirty="0" smtClean="0"/>
          </a:p>
          <a:p>
            <a:pPr algn="just"/>
            <a:r>
              <a:rPr lang="sr-Latn-CS" dirty="0" smtClean="0"/>
              <a:t>Sedimenti </a:t>
            </a:r>
            <a:r>
              <a:rPr lang="sr-Latn-CS" dirty="0"/>
              <a:t>plavine Mesića odgovaraju proksimalnoj faciji humidne plavinske lepeze, u kojoj preovlađuju aglomerati sa krupnim zrnima od nekoliko mm do 30 cm. </a:t>
            </a:r>
            <a:r>
              <a:rPr lang="sr-Latn-CS" dirty="0" err="1"/>
              <a:t>Facije</a:t>
            </a:r>
            <a:r>
              <a:rPr lang="sr-Latn-CS" dirty="0"/>
              <a:t> srednjeg i </a:t>
            </a:r>
            <a:r>
              <a:rPr lang="sr-Latn-CS" dirty="0" err="1"/>
              <a:t>distalnog</a:t>
            </a:r>
            <a:r>
              <a:rPr lang="sr-Latn-CS" dirty="0"/>
              <a:t> dela </a:t>
            </a:r>
            <a:r>
              <a:rPr lang="sr-Latn-CS" dirty="0" err="1"/>
              <a:t>plavine</a:t>
            </a:r>
            <a:r>
              <a:rPr lang="sr-Latn-CS" dirty="0"/>
              <a:t> nisu osmatrane. </a:t>
            </a:r>
            <a:endParaRPr lang="sr-Latn-RS" dirty="0"/>
          </a:p>
          <a:p>
            <a:pPr algn="just"/>
            <a:endParaRPr lang="sr-Latn-RS" dirty="0" smtClean="0"/>
          </a:p>
          <a:p>
            <a:pPr algn="just"/>
            <a:r>
              <a:rPr lang="en-US" dirty="0" err="1" smtClean="0"/>
              <a:t>Najveće</a:t>
            </a:r>
            <a:r>
              <a:rPr lang="en-US" dirty="0" smtClean="0"/>
              <a:t> </a:t>
            </a:r>
            <a:r>
              <a:rPr lang="en-US" dirty="0" err="1"/>
              <a:t>učešće</a:t>
            </a:r>
            <a:r>
              <a:rPr lang="en-US" dirty="0"/>
              <a:t> </a:t>
            </a:r>
            <a:r>
              <a:rPr lang="en-US" dirty="0" err="1"/>
              <a:t>klasta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paraaglomerati</a:t>
            </a:r>
            <a:r>
              <a:rPr lang="sr-Latn-CS" dirty="0"/>
              <a:t>, </a:t>
            </a:r>
            <a:r>
              <a:rPr lang="en-US" dirty="0" err="1"/>
              <a:t>dok</a:t>
            </a:r>
            <a:r>
              <a:rPr lang="en-US" dirty="0"/>
              <a:t> se u </a:t>
            </a:r>
            <a:r>
              <a:rPr lang="en-US" dirty="0" err="1"/>
              <a:t>manjoj</a:t>
            </a:r>
            <a:r>
              <a:rPr lang="en-US" dirty="0"/>
              <a:t> </a:t>
            </a:r>
            <a:r>
              <a:rPr lang="en-US" dirty="0" err="1"/>
              <a:t>meri</a:t>
            </a:r>
            <a:r>
              <a:rPr lang="en-US" dirty="0"/>
              <a:t> </a:t>
            </a:r>
            <a:r>
              <a:rPr lang="en-US" dirty="0" err="1"/>
              <a:t>javljaju</a:t>
            </a:r>
            <a:r>
              <a:rPr lang="en-US" dirty="0"/>
              <a:t> </a:t>
            </a:r>
            <a:r>
              <a:rPr lang="en-US" dirty="0" err="1"/>
              <a:t>peskovi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sitna</a:t>
            </a:r>
            <a:r>
              <a:rPr lang="en-US" dirty="0"/>
              <a:t> </a:t>
            </a:r>
            <a:r>
              <a:rPr lang="en-US" dirty="0" err="1"/>
              <a:t>sočiva</a:t>
            </a:r>
            <a:r>
              <a:rPr lang="en-US" dirty="0"/>
              <a:t> </a:t>
            </a:r>
            <a:r>
              <a:rPr lang="en-US" dirty="0" err="1"/>
              <a:t>detritičnih</a:t>
            </a:r>
            <a:r>
              <a:rPr lang="en-US" dirty="0"/>
              <a:t> </a:t>
            </a:r>
            <a:r>
              <a:rPr lang="en-US" dirty="0" err="1"/>
              <a:t>alevrita</a:t>
            </a:r>
            <a:r>
              <a:rPr lang="sr-Latn-CS" dirty="0"/>
              <a:t>. </a:t>
            </a:r>
            <a:r>
              <a:rPr lang="en-US" dirty="0" err="1"/>
              <a:t>Pomenuti</a:t>
            </a:r>
            <a:r>
              <a:rPr lang="en-US" dirty="0"/>
              <a:t> </a:t>
            </a:r>
            <a:r>
              <a:rPr lang="en-US" dirty="0" err="1"/>
              <a:t>sedimenti</a:t>
            </a:r>
            <a:r>
              <a:rPr lang="en-US" dirty="0"/>
              <a:t> </a:t>
            </a:r>
            <a:r>
              <a:rPr lang="en-US" dirty="0" err="1"/>
              <a:t>izgrađuju</a:t>
            </a:r>
            <a:r>
              <a:rPr lang="en-US" dirty="0"/>
              <a:t> </a:t>
            </a:r>
            <a:r>
              <a:rPr lang="en-US" dirty="0" err="1"/>
              <a:t>donje</a:t>
            </a:r>
            <a:r>
              <a:rPr lang="en-US" dirty="0"/>
              <a:t> </a:t>
            </a:r>
            <a:r>
              <a:rPr lang="en-US" dirty="0" err="1"/>
              <a:t>delove</a:t>
            </a:r>
            <a:r>
              <a:rPr lang="en-US" dirty="0"/>
              <a:t> </a:t>
            </a:r>
            <a:r>
              <a:rPr lang="en-US" dirty="0" err="1"/>
              <a:t>profila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uobičajeno</a:t>
            </a:r>
            <a:r>
              <a:rPr lang="en-US" dirty="0"/>
              <a:t> se </a:t>
            </a:r>
            <a:r>
              <a:rPr lang="en-US" dirty="0" err="1"/>
              <a:t>vezuju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deponate</a:t>
            </a:r>
            <a:r>
              <a:rPr lang="en-US" dirty="0"/>
              <a:t> </a:t>
            </a:r>
            <a:r>
              <a:rPr lang="en-US" dirty="0" err="1"/>
              <a:t>mutnih</a:t>
            </a:r>
            <a:r>
              <a:rPr lang="en-US" dirty="0"/>
              <a:t> </a:t>
            </a:r>
            <a:r>
              <a:rPr lang="en-US" dirty="0" err="1"/>
              <a:t>tokova</a:t>
            </a:r>
            <a:r>
              <a:rPr lang="sr-Latn-CS" dirty="0"/>
              <a:t>. </a:t>
            </a:r>
            <a:r>
              <a:rPr lang="en-US" dirty="0"/>
              <a:t>U </a:t>
            </a:r>
            <a:r>
              <a:rPr lang="en-US" dirty="0" err="1"/>
              <a:t>mlađim</a:t>
            </a:r>
            <a:r>
              <a:rPr lang="en-US" dirty="0"/>
              <a:t> </a:t>
            </a:r>
            <a:r>
              <a:rPr lang="en-US" dirty="0" err="1"/>
              <a:t>delovima</a:t>
            </a:r>
            <a:r>
              <a:rPr lang="en-US" dirty="0"/>
              <a:t> </a:t>
            </a:r>
            <a:r>
              <a:rPr lang="en-US" dirty="0" err="1"/>
              <a:t>preovlađuju</a:t>
            </a:r>
            <a:r>
              <a:rPr lang="en-US" dirty="0"/>
              <a:t> </a:t>
            </a:r>
            <a:r>
              <a:rPr lang="en-US" dirty="0" err="1"/>
              <a:t>ortoaglomerati</a:t>
            </a:r>
            <a:r>
              <a:rPr lang="en-US" dirty="0"/>
              <a:t> u </a:t>
            </a:r>
            <a:r>
              <a:rPr lang="en-US" dirty="0" err="1"/>
              <a:t>okviru</a:t>
            </a:r>
            <a:r>
              <a:rPr lang="en-US" dirty="0"/>
              <a:t> </a:t>
            </a:r>
            <a:r>
              <a:rPr lang="en-US" dirty="0" err="1"/>
              <a:t>kojih</a:t>
            </a:r>
            <a:r>
              <a:rPr lang="en-US" dirty="0"/>
              <a:t> se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razlikovati</a:t>
            </a:r>
            <a:r>
              <a:rPr lang="en-US" dirty="0"/>
              <a:t> </a:t>
            </a:r>
            <a:r>
              <a:rPr lang="en-US" dirty="0" err="1"/>
              <a:t>deponati</a:t>
            </a:r>
            <a:r>
              <a:rPr lang="en-US" dirty="0"/>
              <a:t> </a:t>
            </a:r>
            <a:r>
              <a:rPr lang="en-US" dirty="0" err="1"/>
              <a:t>pokrovnih</a:t>
            </a:r>
            <a:r>
              <a:rPr lang="en-US" dirty="0"/>
              <a:t> </a:t>
            </a:r>
            <a:r>
              <a:rPr lang="en-US" dirty="0" err="1"/>
              <a:t>tokova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kanala</a:t>
            </a:r>
            <a:r>
              <a:rPr lang="sr-Latn-CS" dirty="0"/>
              <a:t>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21098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486097"/>
          </a:xfrm>
        </p:spPr>
        <p:txBody>
          <a:bodyPr>
            <a:normAutofit/>
          </a:bodyPr>
          <a:lstStyle/>
          <a:p>
            <a:r>
              <a:rPr lang="sr-Latn-RS" sz="2700" dirty="0" err="1"/>
              <a:t>Plavina</a:t>
            </a:r>
            <a:r>
              <a:rPr lang="sr-Latn-RS" sz="2700" dirty="0"/>
              <a:t> Mesića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21" y="1617190"/>
            <a:ext cx="4315379" cy="28178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613" y="1617190"/>
            <a:ext cx="4183415" cy="28178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576" y="857250"/>
            <a:ext cx="346084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14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338" y="1021483"/>
            <a:ext cx="7886700" cy="4930429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sr-Latn-CS" b="1" dirty="0" err="1"/>
              <a:t>Plavina</a:t>
            </a:r>
            <a:r>
              <a:rPr lang="sr-Latn-CS" b="1" dirty="0"/>
              <a:t> </a:t>
            </a:r>
            <a:r>
              <a:rPr lang="sr-Latn-CS" b="1" dirty="0" err="1"/>
              <a:t>Dumbrave</a:t>
            </a:r>
            <a:r>
              <a:rPr lang="sr-Latn-CS" b="1" dirty="0"/>
              <a:t>, </a:t>
            </a:r>
            <a:r>
              <a:rPr lang="sr-Latn-CS" dirty="0"/>
              <a:t>150-190 m apsolutne visine, izdvojena je neposrednim terenskim istraživanjima i istražnim bušenjem na desnoj obali potoka Mesić-</a:t>
            </a:r>
            <a:r>
              <a:rPr lang="sr-Latn-CS" dirty="0" err="1"/>
              <a:t>lokalnost</a:t>
            </a:r>
            <a:r>
              <a:rPr lang="sr-Latn-CS" dirty="0"/>
              <a:t> </a:t>
            </a:r>
            <a:r>
              <a:rPr lang="sr-Latn-CS" dirty="0" err="1"/>
              <a:t>Dumbrava</a:t>
            </a:r>
            <a:r>
              <a:rPr lang="sr-Latn-CS" dirty="0"/>
              <a:t> i u ataru sela Markovac-potok </a:t>
            </a:r>
            <a:r>
              <a:rPr lang="sr-Latn-CS" dirty="0" err="1"/>
              <a:t>Izvorei</a:t>
            </a:r>
            <a:r>
              <a:rPr lang="sr-Latn-CS" dirty="0"/>
              <a:t>.</a:t>
            </a:r>
            <a:endParaRPr lang="sr-Latn-RS" dirty="0"/>
          </a:p>
          <a:p>
            <a:pPr algn="just"/>
            <a:endParaRPr lang="sr-Latn-CS" dirty="0" smtClean="0"/>
          </a:p>
          <a:p>
            <a:pPr algn="just"/>
            <a:r>
              <a:rPr lang="sr-Latn-CS" dirty="0" smtClean="0"/>
              <a:t>Izgrađena </a:t>
            </a:r>
            <a:r>
              <a:rPr lang="sr-Latn-CS" dirty="0"/>
              <a:t>je pretežno od poluzaobljenih kvarcno - feldspatskih šljunkova i peskova sa retkim sočivima glina. U donjem delu profila nalaze se krupnija zrna </a:t>
            </a:r>
            <a:r>
              <a:rPr lang="sr-Latn-CS" dirty="0" err="1"/>
              <a:t>psefita</a:t>
            </a:r>
            <a:r>
              <a:rPr lang="sr-Latn-CS" dirty="0"/>
              <a:t> (do 5 cm), u </a:t>
            </a:r>
            <a:r>
              <a:rPr lang="sr-Latn-CS" dirty="0" err="1"/>
              <a:t>sitnošljunkovitom</a:t>
            </a:r>
            <a:r>
              <a:rPr lang="sr-Latn-CS" dirty="0"/>
              <a:t> vezivu. Uočava se slabo izražena </a:t>
            </a:r>
            <a:r>
              <a:rPr lang="sr-Latn-CS" dirty="0" err="1"/>
              <a:t>subhorizontalna</a:t>
            </a:r>
            <a:r>
              <a:rPr lang="sr-Latn-CS" dirty="0"/>
              <a:t> slojevitost, nastala usled vertikalne gradacije materijala po krupnoći.</a:t>
            </a:r>
            <a:endParaRPr lang="sr-Latn-RS" dirty="0"/>
          </a:p>
          <a:p>
            <a:pPr algn="just"/>
            <a:endParaRPr lang="sr-Latn-CS" dirty="0" smtClean="0"/>
          </a:p>
          <a:p>
            <a:pPr algn="just"/>
            <a:r>
              <a:rPr lang="sr-Latn-CS" dirty="0" smtClean="0"/>
              <a:t>Sedimenti </a:t>
            </a:r>
            <a:r>
              <a:rPr lang="sr-Latn-CS" dirty="0"/>
              <a:t>plavine Dumbrave leže preko peskova gornjeg ponta, što je osmatrano na profilu u dolini Mesića i ustanovljeno dubokim bušenjem. Preko </a:t>
            </a:r>
            <a:r>
              <a:rPr lang="sr-Latn-CS" dirty="0" err="1"/>
              <a:t>deponata</a:t>
            </a:r>
            <a:r>
              <a:rPr lang="sr-Latn-CS" dirty="0"/>
              <a:t> </a:t>
            </a:r>
            <a:r>
              <a:rPr lang="sr-Latn-CS" dirty="0" err="1"/>
              <a:t>plavine</a:t>
            </a:r>
            <a:r>
              <a:rPr lang="sr-Latn-CS" dirty="0"/>
              <a:t> leži 6-7 metara debeo deluvijalni zastor.  </a:t>
            </a:r>
            <a:endParaRPr lang="sr-Latn-RS" dirty="0"/>
          </a:p>
          <a:p>
            <a:pPr algn="just"/>
            <a:endParaRPr lang="sr-Latn-RS" dirty="0" smtClean="0"/>
          </a:p>
          <a:p>
            <a:pPr algn="just"/>
            <a:r>
              <a:rPr lang="en-US" dirty="0" err="1" smtClean="0"/>
              <a:t>Opšti</a:t>
            </a:r>
            <a:r>
              <a:rPr lang="en-US" dirty="0" smtClean="0"/>
              <a:t> </a:t>
            </a:r>
            <a:r>
              <a:rPr lang="en-US" dirty="0" err="1"/>
              <a:t>izgled</a:t>
            </a:r>
            <a:r>
              <a:rPr lang="en-US" dirty="0"/>
              <a:t> </a:t>
            </a:r>
            <a:r>
              <a:rPr lang="en-US" dirty="0" err="1"/>
              <a:t>naslaga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njihove</a:t>
            </a:r>
            <a:r>
              <a:rPr lang="en-US" dirty="0"/>
              <a:t> </a:t>
            </a:r>
            <a:r>
              <a:rPr lang="en-US" dirty="0" err="1"/>
              <a:t>sedimentološke</a:t>
            </a:r>
            <a:r>
              <a:rPr lang="en-US" dirty="0"/>
              <a:t> </a:t>
            </a:r>
            <a:r>
              <a:rPr lang="en-US" dirty="0" err="1"/>
              <a:t>karakteristike</a:t>
            </a:r>
            <a:r>
              <a:rPr lang="en-US" dirty="0"/>
              <a:t> </a:t>
            </a:r>
            <a:r>
              <a:rPr lang="en-US" dirty="0" err="1"/>
              <a:t>najviše</a:t>
            </a:r>
            <a:r>
              <a:rPr lang="en-US" dirty="0"/>
              <a:t> </a:t>
            </a:r>
            <a:r>
              <a:rPr lang="en-US" dirty="0" err="1"/>
              <a:t>odgovaraju</a:t>
            </a:r>
            <a:r>
              <a:rPr lang="en-US" dirty="0"/>
              <a:t> </a:t>
            </a:r>
            <a:r>
              <a:rPr lang="en-US" dirty="0" err="1"/>
              <a:t>modelu</a:t>
            </a:r>
            <a:r>
              <a:rPr lang="en-US" dirty="0"/>
              <a:t> </a:t>
            </a:r>
            <a:r>
              <a:rPr lang="en-US" dirty="0" err="1"/>
              <a:t>humidnih</a:t>
            </a:r>
            <a:r>
              <a:rPr lang="en-US" dirty="0"/>
              <a:t> </a:t>
            </a:r>
            <a:r>
              <a:rPr lang="en-US" dirty="0" err="1"/>
              <a:t>plavina</a:t>
            </a:r>
            <a:r>
              <a:rPr lang="sr-Latn-CS" dirty="0"/>
              <a:t>,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stvaraju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izlazima</a:t>
            </a:r>
            <a:r>
              <a:rPr lang="en-US" dirty="0"/>
              <a:t> </a:t>
            </a:r>
            <a:r>
              <a:rPr lang="en-US" dirty="0" err="1"/>
              <a:t>uskih</a:t>
            </a:r>
            <a:r>
              <a:rPr lang="en-US" dirty="0"/>
              <a:t> </a:t>
            </a:r>
            <a:r>
              <a:rPr lang="en-US" dirty="0" err="1"/>
              <a:t>dolina</a:t>
            </a:r>
            <a:r>
              <a:rPr lang="en-US" dirty="0"/>
              <a:t> </a:t>
            </a:r>
            <a:r>
              <a:rPr lang="en-US" dirty="0" err="1"/>
              <a:t>smeštenih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visokog</a:t>
            </a:r>
            <a:r>
              <a:rPr lang="en-US" dirty="0"/>
              <a:t> </a:t>
            </a:r>
            <a:r>
              <a:rPr lang="en-US" dirty="0" err="1"/>
              <a:t>planinskog</a:t>
            </a:r>
            <a:r>
              <a:rPr lang="en-US" dirty="0"/>
              <a:t> </a:t>
            </a:r>
            <a:r>
              <a:rPr lang="en-US" dirty="0" err="1"/>
              <a:t>reljefa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njihovog</a:t>
            </a:r>
            <a:r>
              <a:rPr lang="en-US" dirty="0"/>
              <a:t> </a:t>
            </a:r>
            <a:r>
              <a:rPr lang="en-US" dirty="0" err="1"/>
              <a:t>znatno</a:t>
            </a:r>
            <a:r>
              <a:rPr lang="en-US" dirty="0"/>
              <a:t> </a:t>
            </a:r>
            <a:r>
              <a:rPr lang="en-US" dirty="0" err="1"/>
              <a:t>nižeg</a:t>
            </a:r>
            <a:r>
              <a:rPr lang="en-US" dirty="0"/>
              <a:t> </a:t>
            </a:r>
            <a:r>
              <a:rPr lang="en-US" dirty="0" err="1"/>
              <a:t>podnožja</a:t>
            </a:r>
            <a:r>
              <a:rPr lang="sr-Latn-CS" dirty="0"/>
              <a:t>.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30279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40" y="1070982"/>
            <a:ext cx="7847216" cy="26763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331" y="3814189"/>
            <a:ext cx="6637325" cy="21031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9634" y="4350426"/>
            <a:ext cx="1558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err="1"/>
              <a:t>Plavina</a:t>
            </a:r>
            <a:r>
              <a:rPr lang="sr-Latn-RS" sz="2400" dirty="0"/>
              <a:t> </a:t>
            </a:r>
          </a:p>
          <a:p>
            <a:r>
              <a:rPr lang="sr-Latn-RS" sz="2400" dirty="0" err="1"/>
              <a:t>Dumbrave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285859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</TotalTime>
  <Words>984</Words>
  <Application>Microsoft Office PowerPoint</Application>
  <PresentationFormat>On-screen Show (4:3)</PresentationFormat>
  <Paragraphs>57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Plavine Vršačkih planina  erozija i akumulacija kontinentalne faze sedimentacije pliocena i kvartara </vt:lpstr>
      <vt:lpstr>PowerPoint Presentation</vt:lpstr>
      <vt:lpstr>PowerPoint Presentation</vt:lpstr>
      <vt:lpstr>PowerPoint Presentation</vt:lpstr>
      <vt:lpstr>Kvartarne tvorevine JI delova  Panonskog basena </vt:lpstr>
      <vt:lpstr>PowerPoint Presentation</vt:lpstr>
      <vt:lpstr>Plavina Mesića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Хвала на пажњи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Plavine Vršačkih planina – erozija i akumulacija kontinentalne faze sedimentacije pliocena i kvartara</dc:title>
  <dc:creator>Petar Stejic</dc:creator>
  <cp:lastModifiedBy>Marijana Radovic</cp:lastModifiedBy>
  <cp:revision>17</cp:revision>
  <dcterms:created xsi:type="dcterms:W3CDTF">2022-05-16T09:06:44Z</dcterms:created>
  <dcterms:modified xsi:type="dcterms:W3CDTF">2023-03-14T12:35:42Z</dcterms:modified>
</cp:coreProperties>
</file>